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2E436-49B0-4DED-995C-43EA37E575DC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AF1FA-9246-4F63-A94C-A3DDD9899E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70904-C6F9-4AF4-888A-4B65DBCDE5B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8640960" cy="9829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La serenità ci umanizza per natura sua in quanto crea uno stato emotivo che permette di vivere leggeri, sani, </a:t>
            </a:r>
            <a:r>
              <a:rPr lang="it-IT" sz="2000" b="1" dirty="0" smtClean="0">
                <a:solidFill>
                  <a:schemeClr val="tx1"/>
                </a:solidFill>
              </a:rPr>
              <a:t>solari. La </a:t>
            </a:r>
            <a:r>
              <a:rPr lang="it-IT" sz="2000" b="1" dirty="0">
                <a:solidFill>
                  <a:schemeClr val="tx1"/>
                </a:solidFill>
              </a:rPr>
              <a:t>serenità </a:t>
            </a:r>
            <a:r>
              <a:rPr lang="it-IT" sz="2000" b="1" dirty="0" smtClean="0">
                <a:solidFill>
                  <a:schemeClr val="tx1"/>
                </a:solidFill>
              </a:rPr>
              <a:t> porta alla gioia, ci </a:t>
            </a:r>
            <a:r>
              <a:rPr lang="it-IT" sz="2000" b="1" dirty="0">
                <a:solidFill>
                  <a:schemeClr val="tx1"/>
                </a:solidFill>
              </a:rPr>
              <a:t>migliora sempre, mentre la tristezza ci peggiora sempre.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7332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t="13745" b="14779"/>
          <a:stretch>
            <a:fillRect/>
          </a:stretch>
        </p:blipFill>
        <p:spPr bwMode="auto">
          <a:xfrm>
            <a:off x="2987824" y="1124744"/>
            <a:ext cx="3168352" cy="331236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8083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Il bambino da manuale </a:t>
            </a:r>
            <a:r>
              <a:rPr lang="it-IT" sz="2400" dirty="0">
                <a:solidFill>
                  <a:schemeClr val="tx1"/>
                </a:solidFill>
              </a:rPr>
              <a:t>è un’astrazione che si trova solo sulla carta.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Il bambino del vicino </a:t>
            </a:r>
            <a:r>
              <a:rPr lang="it-IT" sz="2400" dirty="0">
                <a:solidFill>
                  <a:schemeClr val="tx1"/>
                </a:solidFill>
              </a:rPr>
              <a:t>potrebbe essere un’illusione: il prato che confina con il nostro potrebbe essere artificiale. 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Il bambino televisivo </a:t>
            </a:r>
            <a:r>
              <a:rPr lang="it-IT" sz="2400" dirty="0">
                <a:solidFill>
                  <a:schemeClr val="tx1"/>
                </a:solidFill>
              </a:rPr>
              <a:t>è, quasi sempre, una truffa interessata. </a:t>
            </a:r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rgbClr val="0070C0"/>
                </a:solidFill>
              </a:rPr>
              <a:t>Insomma</a:t>
            </a:r>
            <a:r>
              <a:rPr lang="it-IT" sz="2400" b="1" dirty="0">
                <a:solidFill>
                  <a:srgbClr val="0070C0"/>
                </a:solidFill>
              </a:rPr>
              <a:t>, godiamoci il nostro bambino che è un capolavoro come lo sono tutti (ognuno in modo unico e irripetibile!) i bambini del mondo!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Perché abboccare? 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797152"/>
            <a:ext cx="4188220" cy="1800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Guardare </a:t>
            </a:r>
            <a:r>
              <a:rPr lang="it-IT" sz="2800" b="1" dirty="0">
                <a:solidFill>
                  <a:schemeClr val="tx1"/>
                </a:solidFill>
              </a:rPr>
              <a:t>un bambino che ride.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Accarezzare </a:t>
            </a:r>
            <a:r>
              <a:rPr lang="it-IT" sz="2800" b="1" dirty="0">
                <a:solidFill>
                  <a:schemeClr val="tx1"/>
                </a:solidFill>
              </a:rPr>
              <a:t>chi ci ama.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Ritrovare </a:t>
            </a:r>
            <a:r>
              <a:rPr lang="it-IT" sz="2800" b="1" dirty="0">
                <a:solidFill>
                  <a:schemeClr val="tx1"/>
                </a:solidFill>
              </a:rPr>
              <a:t>un oggetto che avevamo smarrito.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Sentire </a:t>
            </a:r>
            <a:r>
              <a:rPr lang="it-IT" sz="2800" b="1" dirty="0">
                <a:solidFill>
                  <a:schemeClr val="tx1"/>
                </a:solidFill>
              </a:rPr>
              <a:t>lo squillo del telefono quando si è innamorati.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Ricevere </a:t>
            </a:r>
            <a:r>
              <a:rPr lang="it-IT" sz="2800" b="1" dirty="0">
                <a:solidFill>
                  <a:schemeClr val="tx1"/>
                </a:solidFill>
              </a:rPr>
              <a:t>gli esami fatti all’ospedale, attestanti</a:t>
            </a:r>
          </a:p>
          <a:p>
            <a:pPr marL="179388" algn="just"/>
            <a:r>
              <a:rPr lang="it-IT" sz="2800" b="1" dirty="0">
                <a:solidFill>
                  <a:schemeClr val="tx1"/>
                </a:solidFill>
              </a:rPr>
              <a:t>che </a:t>
            </a:r>
            <a:r>
              <a:rPr lang="it-IT" sz="2800" b="1" dirty="0" smtClean="0">
                <a:solidFill>
                  <a:schemeClr val="tx1"/>
                </a:solidFill>
              </a:rPr>
              <a:t>non </a:t>
            </a:r>
            <a:r>
              <a:rPr lang="it-IT" sz="2800" b="1" dirty="0">
                <a:solidFill>
                  <a:schemeClr val="tx1"/>
                </a:solidFill>
              </a:rPr>
              <a:t>vi è da preoccuparsi per niente.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Svegliarsi </a:t>
            </a:r>
            <a:r>
              <a:rPr lang="it-IT" sz="2800" b="1" dirty="0">
                <a:solidFill>
                  <a:schemeClr val="tx1"/>
                </a:solidFill>
              </a:rPr>
              <a:t>dopo aver dormito bene.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Contemplare </a:t>
            </a:r>
            <a:r>
              <a:rPr lang="it-IT" sz="2800" b="1" dirty="0">
                <a:solidFill>
                  <a:schemeClr val="tx1"/>
                </a:solidFill>
              </a:rPr>
              <a:t>il tramonto.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Godiamoci le gioie senza </a:t>
            </a:r>
            <a:r>
              <a:rPr lang="it-IT" sz="2800" b="1" dirty="0" smtClean="0">
                <a:solidFill>
                  <a:srgbClr val="0070C0"/>
                </a:solidFill>
              </a:rPr>
              <a:t>soldi (1)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  <p:pic>
        <p:nvPicPr>
          <p:cNvPr id="13314" name="Picture 2" descr="C:\Users\Master\Desktop\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70464"/>
            <a:ext cx="2448272" cy="1678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L’onda </a:t>
            </a:r>
            <a:r>
              <a:rPr lang="it-IT" sz="2400" b="1" dirty="0">
                <a:solidFill>
                  <a:schemeClr val="tx1"/>
                </a:solidFill>
              </a:rPr>
              <a:t>calma del mare che mi accarezza i piedi.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La </a:t>
            </a:r>
            <a:r>
              <a:rPr lang="it-IT" sz="2400" b="1" dirty="0">
                <a:solidFill>
                  <a:schemeClr val="tx1"/>
                </a:solidFill>
              </a:rPr>
              <a:t>trasparenza di un lago alpino.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Il </a:t>
            </a:r>
            <a:r>
              <a:rPr lang="it-IT" sz="2400" b="1" dirty="0">
                <a:solidFill>
                  <a:schemeClr val="tx1"/>
                </a:solidFill>
              </a:rPr>
              <a:t>sussurro delle foglie sugli alberi.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La </a:t>
            </a:r>
            <a:r>
              <a:rPr lang="it-IT" sz="2400" b="1" dirty="0">
                <a:solidFill>
                  <a:schemeClr val="tx1"/>
                </a:solidFill>
              </a:rPr>
              <a:t>coda dello scoiattolo.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La </a:t>
            </a:r>
            <a:r>
              <a:rPr lang="it-IT" sz="2400" b="1" dirty="0">
                <a:solidFill>
                  <a:schemeClr val="tx1"/>
                </a:solidFill>
              </a:rPr>
              <a:t>trota con i puntini rossi.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 La </a:t>
            </a:r>
            <a:r>
              <a:rPr lang="it-IT" sz="2400" b="1" dirty="0">
                <a:solidFill>
                  <a:schemeClr val="tx1"/>
                </a:solidFill>
              </a:rPr>
              <a:t>simmetria delle stelle marine.</a:t>
            </a:r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tx1"/>
                </a:solidFill>
              </a:rPr>
              <a:t>Sentire </a:t>
            </a:r>
            <a:r>
              <a:rPr lang="it-IT" sz="2400" b="1" dirty="0">
                <a:solidFill>
                  <a:schemeClr val="tx1"/>
                </a:solidFill>
              </a:rPr>
              <a:t>il canto del cardellino che, dopo il lungo inverno, annuncia l’arrivo della </a:t>
            </a:r>
            <a:r>
              <a:rPr lang="it-IT" sz="2400" b="1" dirty="0" err="1">
                <a:solidFill>
                  <a:schemeClr val="tx1"/>
                </a:solidFill>
              </a:rPr>
              <a:t>primavera</a:t>
            </a:r>
            <a:r>
              <a:rPr lang="it-IT" sz="2400" b="1" dirty="0" err="1" smtClean="0">
                <a:solidFill>
                  <a:schemeClr val="tx1"/>
                </a:solidFill>
              </a:rPr>
              <a:t>…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L’elenco potrebbe benissimo continuare. Grazie a Dio vi sono nel mondo i germi gratuiti </a:t>
            </a:r>
            <a:r>
              <a:rPr lang="it-IT" sz="2400" b="1" dirty="0" smtClean="0">
                <a:solidFill>
                  <a:srgbClr val="FF0000"/>
                </a:solidFill>
              </a:rPr>
              <a:t>di felicità </a:t>
            </a:r>
            <a:r>
              <a:rPr lang="it-IT" sz="2400" b="1" dirty="0">
                <a:solidFill>
                  <a:srgbClr val="FF0000"/>
                </a:solidFill>
              </a:rPr>
              <a:t>sparsi ovunque.</a:t>
            </a:r>
          </a:p>
          <a:p>
            <a:pPr marL="179388" indent="-179388" algn="just">
              <a:buFont typeface="Arial" pitchFamily="34" charset="0"/>
              <a:buChar char="•"/>
            </a:pP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Godiamoci le gioie senza </a:t>
            </a:r>
            <a:r>
              <a:rPr lang="it-IT" sz="2800" b="1" dirty="0" smtClean="0">
                <a:solidFill>
                  <a:srgbClr val="0070C0"/>
                </a:solidFill>
              </a:rPr>
              <a:t>soldi (2)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  <p:pic>
        <p:nvPicPr>
          <p:cNvPr id="14338" name="Picture 2" descr="C:\Users\Master\Desktop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25363"/>
            <a:ext cx="3329930" cy="2236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2241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Chi è saggio </a:t>
            </a:r>
            <a:r>
              <a:rPr lang="it-IT" sz="2400" dirty="0" smtClean="0">
                <a:solidFill>
                  <a:schemeClr val="tx1"/>
                </a:solidFill>
              </a:rPr>
              <a:t>le </a:t>
            </a:r>
            <a:r>
              <a:rPr lang="it-IT" sz="2400" dirty="0">
                <a:solidFill>
                  <a:schemeClr val="tx1"/>
                </a:solidFill>
              </a:rPr>
              <a:t>trova e </a:t>
            </a:r>
            <a:r>
              <a:rPr lang="it-IT" sz="2400" dirty="0" smtClean="0">
                <a:solidFill>
                  <a:schemeClr val="tx1"/>
                </a:solidFill>
              </a:rPr>
              <a:t>le </a:t>
            </a:r>
            <a:r>
              <a:rPr lang="it-IT" sz="2400" dirty="0">
                <a:solidFill>
                  <a:schemeClr val="tx1"/>
                </a:solidFill>
              </a:rPr>
              <a:t>assapora per dare ossigeno alla gioia di vivere, la potenza più forte del mondo, capace di fare della terra la prova generale del paradiso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Godiamoci le gioie senza </a:t>
            </a:r>
            <a:r>
              <a:rPr lang="it-IT" sz="2800" b="1" dirty="0" smtClean="0">
                <a:solidFill>
                  <a:srgbClr val="0070C0"/>
                </a:solidFill>
              </a:rPr>
              <a:t>soldi (3)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12976"/>
            <a:ext cx="5148572" cy="31683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Molti, </a:t>
            </a:r>
            <a:r>
              <a:rPr lang="it-IT" sz="2400" dirty="0">
                <a:solidFill>
                  <a:schemeClr val="tx1"/>
                </a:solidFill>
              </a:rPr>
              <a:t>forse, ricorderanno il noto frate francescano che parlava alla televisione, </a:t>
            </a:r>
            <a:r>
              <a:rPr lang="it-IT" sz="2400" b="1" dirty="0">
                <a:solidFill>
                  <a:schemeClr val="tx1"/>
                </a:solidFill>
              </a:rPr>
              <a:t>Padre Mariano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Ebbene</a:t>
            </a:r>
            <a:r>
              <a:rPr lang="it-IT" sz="2400" b="1" dirty="0">
                <a:solidFill>
                  <a:srgbClr val="FF0000"/>
                </a:solidFill>
              </a:rPr>
              <a:t>, </a:t>
            </a:r>
            <a:r>
              <a:rPr lang="it-IT" sz="2400" dirty="0">
                <a:solidFill>
                  <a:schemeClr val="tx1"/>
                </a:solidFill>
              </a:rPr>
              <a:t>questo padre che incontrava la simpatia di tutti, aveva un meraviglioso motto di sole quattro parole: </a:t>
            </a:r>
            <a:r>
              <a:rPr lang="it-IT" sz="2400" i="1" dirty="0">
                <a:solidFill>
                  <a:schemeClr val="tx1"/>
                </a:solidFill>
              </a:rPr>
              <a:t>“Dare gioia, che gioia!”. </a:t>
            </a:r>
            <a:r>
              <a:rPr lang="it-IT" sz="2400" dirty="0">
                <a:solidFill>
                  <a:schemeClr val="tx1"/>
                </a:solidFill>
              </a:rPr>
              <a:t>Verissimo!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Spargiamo gioia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933056"/>
            <a:ext cx="4687850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9361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P</a:t>
            </a:r>
            <a:r>
              <a:rPr lang="it-IT" sz="2400" b="1" dirty="0" smtClean="0">
                <a:solidFill>
                  <a:srgbClr val="FF0000"/>
                </a:solidFill>
              </a:rPr>
              <a:t>iù </a:t>
            </a:r>
            <a:r>
              <a:rPr lang="it-IT" sz="2400" b="1" dirty="0">
                <a:solidFill>
                  <a:srgbClr val="FF0000"/>
                </a:solidFill>
              </a:rPr>
              <a:t>ne dai </a:t>
            </a:r>
            <a:r>
              <a:rPr lang="it-IT" sz="2400" dirty="0">
                <a:solidFill>
                  <a:schemeClr val="tx1"/>
                </a:solidFill>
              </a:rPr>
              <a:t>e più ne hai! Più la dividi e più si moltiplica.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La </a:t>
            </a:r>
            <a:r>
              <a:rPr lang="it-IT" sz="2400" b="1" dirty="0">
                <a:solidFill>
                  <a:srgbClr val="FF0000"/>
                </a:solidFill>
              </a:rPr>
              <a:t>semini </a:t>
            </a:r>
            <a:r>
              <a:rPr lang="it-IT" sz="2400" dirty="0" smtClean="0">
                <a:solidFill>
                  <a:schemeClr val="tx1"/>
                </a:solidFill>
              </a:rPr>
              <a:t>nel giardino </a:t>
            </a:r>
            <a:r>
              <a:rPr lang="it-IT" sz="2400" dirty="0">
                <a:solidFill>
                  <a:schemeClr val="tx1"/>
                </a:solidFill>
              </a:rPr>
              <a:t>del vicino e la vedi fiorire nel tuo!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La gioia è una merce strana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852936"/>
            <a:ext cx="3672408" cy="36724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4401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Lo scrittore </a:t>
            </a:r>
            <a:r>
              <a:rPr lang="it-IT" sz="2400" dirty="0">
                <a:solidFill>
                  <a:schemeClr val="tx1"/>
                </a:solidFill>
              </a:rPr>
              <a:t>e patriota </a:t>
            </a:r>
            <a:r>
              <a:rPr lang="it-IT" sz="2400" b="1" dirty="0">
                <a:solidFill>
                  <a:schemeClr val="tx1"/>
                </a:solidFill>
              </a:rPr>
              <a:t>Nicolò </a:t>
            </a:r>
            <a:r>
              <a:rPr lang="it-IT" sz="2400" b="1" dirty="0" err="1">
                <a:solidFill>
                  <a:schemeClr val="tx1"/>
                </a:solidFill>
              </a:rPr>
              <a:t>Tommaseo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riassumeva tutta la sua filosofia sulla gioia in questa frase:</a:t>
            </a:r>
          </a:p>
          <a:p>
            <a:r>
              <a:rPr lang="it-IT" sz="2800" b="1" i="1" dirty="0">
                <a:solidFill>
                  <a:srgbClr val="FF0000"/>
                </a:solidFill>
              </a:rPr>
              <a:t>“Il più felice dei felici è chi fa altri felici”. 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La gioia è contagiosa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429000"/>
            <a:ext cx="4869694" cy="30243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2241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i="1" dirty="0" smtClean="0">
                <a:solidFill>
                  <a:schemeClr val="tx1"/>
                </a:solidFill>
              </a:rPr>
              <a:t>“</a:t>
            </a:r>
            <a:r>
              <a:rPr lang="it-IT" sz="2400" b="1" i="1" dirty="0" smtClean="0">
                <a:solidFill>
                  <a:schemeClr val="tx1"/>
                </a:solidFill>
              </a:rPr>
              <a:t>Vi è più gioia nel dare che nel ricevere</a:t>
            </a:r>
            <a:r>
              <a:rPr lang="it-IT" sz="2400" i="1" dirty="0" smtClean="0">
                <a:solidFill>
                  <a:schemeClr val="tx1"/>
                </a:solidFill>
              </a:rPr>
              <a:t>” </a:t>
            </a:r>
            <a:r>
              <a:rPr lang="it-IT" sz="2400" b="1" dirty="0">
                <a:solidFill>
                  <a:schemeClr val="tx1"/>
                </a:solidFill>
              </a:rPr>
              <a:t>(</a:t>
            </a:r>
            <a:r>
              <a:rPr lang="it-IT" sz="2400" b="1" i="1" dirty="0" smtClean="0">
                <a:solidFill>
                  <a:schemeClr val="tx1"/>
                </a:solidFill>
              </a:rPr>
              <a:t>At. </a:t>
            </a:r>
            <a:r>
              <a:rPr lang="it-IT" sz="2400" b="1" i="1" dirty="0">
                <a:solidFill>
                  <a:schemeClr val="tx1"/>
                </a:solidFill>
              </a:rPr>
              <a:t>20, 35</a:t>
            </a:r>
            <a:r>
              <a:rPr lang="it-IT" sz="2400" b="1" dirty="0" smtClean="0">
                <a:solidFill>
                  <a:schemeClr val="tx1"/>
                </a:solidFill>
              </a:rPr>
              <a:t>).</a:t>
            </a:r>
          </a:p>
          <a:p>
            <a:pPr marL="179388" indent="-179388" algn="just"/>
            <a:r>
              <a:rPr lang="it-IT" sz="2400" b="1" i="1" dirty="0" smtClean="0">
                <a:solidFill>
                  <a:schemeClr val="tx1"/>
                </a:solidFill>
              </a:rPr>
              <a:t>“Questo </a:t>
            </a:r>
            <a:r>
              <a:rPr lang="it-IT" sz="2400" b="1" i="1" dirty="0" smtClean="0">
                <a:solidFill>
                  <a:schemeClr val="tx1"/>
                </a:solidFill>
              </a:rPr>
              <a:t>vi ho detto perché la mia gioia sia in voi </a:t>
            </a:r>
            <a:r>
              <a:rPr lang="it-IT" sz="2400" b="1" i="1" dirty="0" smtClean="0">
                <a:solidFill>
                  <a:schemeClr val="tx1"/>
                </a:solidFill>
              </a:rPr>
              <a:t>e la </a:t>
            </a:r>
            <a:r>
              <a:rPr lang="it-IT" sz="2400" b="1" i="1" dirty="0" smtClean="0">
                <a:solidFill>
                  <a:schemeClr val="tx1"/>
                </a:solidFill>
              </a:rPr>
              <a:t>vostra gioia sia </a:t>
            </a:r>
            <a:r>
              <a:rPr lang="it-IT" sz="2400" b="1" i="1" dirty="0" smtClean="0">
                <a:solidFill>
                  <a:schemeClr val="tx1"/>
                </a:solidFill>
              </a:rPr>
              <a:t>piena” </a:t>
            </a:r>
            <a:r>
              <a:rPr lang="it-IT" sz="2400" b="1" i="1" dirty="0" smtClean="0">
                <a:solidFill>
                  <a:schemeClr val="tx1"/>
                </a:solidFill>
              </a:rPr>
              <a:t>(</a:t>
            </a:r>
            <a:r>
              <a:rPr lang="it-IT" sz="2400" b="1" i="1" dirty="0" err="1" smtClean="0">
                <a:solidFill>
                  <a:schemeClr val="tx1"/>
                </a:solidFill>
              </a:rPr>
              <a:t>Gv</a:t>
            </a:r>
            <a:r>
              <a:rPr lang="it-IT" sz="2400" b="1" i="1" dirty="0" smtClean="0">
                <a:solidFill>
                  <a:schemeClr val="tx1"/>
                </a:solidFill>
              </a:rPr>
              <a:t>. </a:t>
            </a:r>
            <a:r>
              <a:rPr lang="it-IT" sz="2400" b="1" i="1" dirty="0" smtClean="0">
                <a:solidFill>
                  <a:schemeClr val="tx1"/>
                </a:solidFill>
              </a:rPr>
              <a:t>15,11).</a:t>
            </a:r>
            <a:endParaRPr lang="it-IT" sz="2400" b="1" i="1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Gesù: il maestro della gioia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140968"/>
            <a:ext cx="4680520" cy="35058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chemeClr val="tx1"/>
                </a:solidFill>
              </a:rPr>
              <a:t>D’ora in poi, dunque, non è più il caso di chiedere d’essere felice, basterà chiedere d’essere utile: la gioia verrà data per </a:t>
            </a:r>
            <a:r>
              <a:rPr lang="it-IT" sz="2800" b="1" dirty="0" err="1">
                <a:solidFill>
                  <a:schemeClr val="tx1"/>
                </a:solidFill>
              </a:rPr>
              <a:t>giunta…</a:t>
            </a:r>
            <a:r>
              <a:rPr lang="it-IT" sz="2800" b="1" dirty="0">
                <a:solidFill>
                  <a:schemeClr val="tx1"/>
                </a:solidFill>
              </a:rPr>
              <a:t> e sarà un passo da gigante sulla strada del nostro farci uomini umani!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Per concludere: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 b="12641"/>
          <a:stretch>
            <a:fillRect/>
          </a:stretch>
        </p:blipFill>
        <p:spPr bwMode="auto">
          <a:xfrm>
            <a:off x="3131840" y="3356992"/>
            <a:ext cx="2802549" cy="24482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6444208" y="414908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FINE</a:t>
            </a:r>
            <a:endParaRPr lang="it-IT" sz="6000" b="1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59492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Bibliografia: Pino Pellegrino in “Bollettino Salesiano” n. 6/2020.</a:t>
            </a:r>
            <a:endParaRPr lang="it-IT" sz="2000" b="1" dirty="0"/>
          </a:p>
        </p:txBody>
      </p:sp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1602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b="1" dirty="0">
                <a:solidFill>
                  <a:srgbClr val="FF0000"/>
                </a:solidFill>
              </a:rPr>
              <a:t>Il tempo si è fatto breve: </a:t>
            </a:r>
            <a:r>
              <a:rPr lang="it-IT" sz="2800" dirty="0">
                <a:solidFill>
                  <a:schemeClr val="tx1"/>
                </a:solidFill>
              </a:rPr>
              <a:t>o l’uomo torna ad essere umano o i dinosauri torneranno a trotterellare sulla Terra.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Se </a:t>
            </a:r>
            <a:r>
              <a:rPr lang="it-IT" sz="2800" b="1" dirty="0">
                <a:solidFill>
                  <a:srgbClr val="FF0000"/>
                </a:solidFill>
              </a:rPr>
              <a:t>l’emergenza </a:t>
            </a:r>
            <a:r>
              <a:rPr lang="it-IT" sz="2800" dirty="0">
                <a:solidFill>
                  <a:schemeClr val="tx1"/>
                </a:solidFill>
              </a:rPr>
              <a:t>ecologica è allarmante, l’emergenza antropologica è drammatica.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Urge </a:t>
            </a:r>
            <a:r>
              <a:rPr lang="it-IT" sz="2800" b="1" dirty="0">
                <a:solidFill>
                  <a:srgbClr val="FF0000"/>
                </a:solidFill>
              </a:rPr>
              <a:t>fermare </a:t>
            </a:r>
            <a:r>
              <a:rPr lang="it-IT" sz="2800" dirty="0">
                <a:solidFill>
                  <a:schemeClr val="tx1"/>
                </a:solidFill>
              </a:rPr>
              <a:t>lo scardinamento dell’uomo con proposte concrete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  <a:endParaRPr lang="it-IT" sz="2000" dirty="0"/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Emergenza uomo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77072"/>
            <a:ext cx="4608512" cy="243102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251520" y="260648"/>
            <a:ext cx="8640960" cy="8665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SERENITA’ E LA GIOIA</a:t>
            </a:r>
            <a:endParaRPr kumimoji="0" lang="it-IT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Franco </a:t>
            </a:r>
            <a:r>
              <a:rPr lang="it-IT" sz="2800" b="1" dirty="0" err="1">
                <a:solidFill>
                  <a:srgbClr val="FF0000"/>
                </a:solidFill>
              </a:rPr>
              <a:t>Frabboni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  <a:r>
              <a:rPr lang="it-IT" sz="2800" dirty="0">
                <a:solidFill>
                  <a:schemeClr val="tx1"/>
                </a:solidFill>
              </a:rPr>
              <a:t>psicopedagogista dell’Università di Bologna ci avverte: “</a:t>
            </a:r>
            <a:r>
              <a:rPr lang="it-IT" sz="2800" i="1" dirty="0">
                <a:solidFill>
                  <a:schemeClr val="tx1"/>
                </a:solidFill>
              </a:rPr>
              <a:t>Se un bambino non ride, bisogna preoccuparsi e se, nonostante tutti gli sforzi non riusciamo a farlo ridere, è bene rivolgersi ad uno specialista</a:t>
            </a:r>
            <a:r>
              <a:rPr lang="it-IT" sz="2800" dirty="0" smtClean="0">
                <a:solidFill>
                  <a:schemeClr val="tx1"/>
                </a:solidFill>
              </a:rPr>
              <a:t>”.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Si </a:t>
            </a:r>
            <a:r>
              <a:rPr lang="it-IT" sz="2800" b="1" dirty="0">
                <a:solidFill>
                  <a:srgbClr val="FF0000"/>
                </a:solidFill>
              </a:rPr>
              <a:t>potrebbe dire </a:t>
            </a:r>
            <a:r>
              <a:rPr lang="it-IT" sz="2800" dirty="0">
                <a:solidFill>
                  <a:schemeClr val="tx1"/>
                </a:solidFill>
              </a:rPr>
              <a:t>che chi non ride, ha sbagliato a nascere. 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Vivere e ridere vanno di pari passo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293096"/>
            <a:ext cx="4178659" cy="22322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b="1" dirty="0">
                <a:solidFill>
                  <a:srgbClr val="FF0000"/>
                </a:solidFill>
              </a:rPr>
              <a:t>Uno dei più originali </a:t>
            </a:r>
            <a:r>
              <a:rPr lang="it-IT" sz="2800" dirty="0">
                <a:solidFill>
                  <a:schemeClr val="tx1"/>
                </a:solidFill>
              </a:rPr>
              <a:t>e acuti pensatori del secolo scorso, </a:t>
            </a:r>
            <a:r>
              <a:rPr lang="it-IT" sz="2800" b="1" dirty="0" err="1">
                <a:solidFill>
                  <a:schemeClr val="tx1"/>
                </a:solidFill>
              </a:rPr>
              <a:t>Theilhard</a:t>
            </a:r>
            <a:r>
              <a:rPr lang="it-IT" sz="2800" b="1" dirty="0">
                <a:solidFill>
                  <a:schemeClr val="tx1"/>
                </a:solidFill>
              </a:rPr>
              <a:t> de </a:t>
            </a:r>
            <a:r>
              <a:rPr lang="it-IT" sz="2800" b="1" dirty="0" err="1">
                <a:solidFill>
                  <a:schemeClr val="tx1"/>
                </a:solidFill>
              </a:rPr>
              <a:t>Chardin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dirty="0">
                <a:solidFill>
                  <a:schemeClr val="tx1"/>
                </a:solidFill>
              </a:rPr>
              <a:t>sosteneva che</a:t>
            </a:r>
            <a:r>
              <a:rPr lang="it-IT" sz="2800" i="1" dirty="0">
                <a:solidFill>
                  <a:schemeClr val="tx1"/>
                </a:solidFill>
              </a:rPr>
              <a:t>“La gioia di vivere è la più grande potenza cosmica</a:t>
            </a:r>
            <a:r>
              <a:rPr lang="it-IT" sz="2800" i="1" dirty="0" smtClean="0">
                <a:solidFill>
                  <a:schemeClr val="tx1"/>
                </a:solidFill>
              </a:rPr>
              <a:t>!”.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Alcuni </a:t>
            </a:r>
            <a:r>
              <a:rPr lang="it-IT" sz="2800" b="1" dirty="0">
                <a:solidFill>
                  <a:srgbClr val="FF0000"/>
                </a:solidFill>
              </a:rPr>
              <a:t>dicono </a:t>
            </a:r>
            <a:r>
              <a:rPr lang="it-IT" sz="2800" dirty="0">
                <a:solidFill>
                  <a:schemeClr val="tx1"/>
                </a:solidFill>
              </a:rPr>
              <a:t>che il mondo è di chi si alza presto al mattino. Sbagliato! Il mondo non è di chi si alza presto, ma di chi è felice di alzarsi!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Il mondo è di chi al mattino è felice di alzarsi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075" name="Picture 3" descr="C:\Users\Master\Desktop\1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93096"/>
            <a:ext cx="3254986" cy="237626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800" b="1" dirty="0">
                <a:solidFill>
                  <a:srgbClr val="FF0000"/>
                </a:solidFill>
              </a:rPr>
              <a:t>C</a:t>
            </a:r>
            <a:r>
              <a:rPr lang="it-IT" sz="2800" b="1" dirty="0" smtClean="0">
                <a:solidFill>
                  <a:srgbClr val="FF0000"/>
                </a:solidFill>
              </a:rPr>
              <a:t>hi non è felice </a:t>
            </a:r>
            <a:r>
              <a:rPr lang="it-IT" sz="2800" dirty="0" smtClean="0">
                <a:solidFill>
                  <a:schemeClr val="tx1"/>
                </a:solidFill>
              </a:rPr>
              <a:t>di alzarsi non vive, </a:t>
            </a:r>
            <a:r>
              <a:rPr lang="it-IT" sz="2800" dirty="0">
                <a:solidFill>
                  <a:schemeClr val="tx1"/>
                </a:solidFill>
              </a:rPr>
              <a:t>si lascia vivere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E’ nostro </a:t>
            </a:r>
            <a:r>
              <a:rPr lang="it-IT" sz="2800" b="1" dirty="0">
                <a:solidFill>
                  <a:srgbClr val="FF0000"/>
                </a:solidFill>
              </a:rPr>
              <a:t>dovere </a:t>
            </a:r>
            <a:r>
              <a:rPr lang="it-IT" sz="2800" dirty="0">
                <a:solidFill>
                  <a:schemeClr val="tx1"/>
                </a:solidFill>
              </a:rPr>
              <a:t>vivere in  serenità.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Ne </a:t>
            </a:r>
            <a:r>
              <a:rPr lang="it-IT" sz="2800" b="1" dirty="0">
                <a:solidFill>
                  <a:srgbClr val="FF0000"/>
                </a:solidFill>
              </a:rPr>
              <a:t>va di mezzo </a:t>
            </a:r>
            <a:r>
              <a:rPr lang="it-IT" sz="2800" dirty="0">
                <a:solidFill>
                  <a:schemeClr val="tx1"/>
                </a:solidFill>
              </a:rPr>
              <a:t>la nostra crescita umana!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Chi è felice di alzarsi, vive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501008"/>
            <a:ext cx="5832648" cy="29163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800" b="1" dirty="0">
                <a:solidFill>
                  <a:srgbClr val="FF0000"/>
                </a:solidFill>
              </a:rPr>
              <a:t>Non complichiamoci la vita. </a:t>
            </a:r>
            <a:r>
              <a:rPr lang="it-IT" sz="2800" dirty="0">
                <a:solidFill>
                  <a:schemeClr val="tx1"/>
                </a:solidFill>
              </a:rPr>
              <a:t>Perché crogiolarsi con mille ansie? Perché usare la testa come portaspilli? </a:t>
            </a:r>
            <a:endParaRPr lang="it-IT" sz="2800" dirty="0" smtClean="0">
              <a:solidFill>
                <a:schemeClr val="tx1"/>
              </a:solidFill>
            </a:endParaRPr>
          </a:p>
          <a:p>
            <a:r>
              <a:rPr lang="it-IT" sz="3300" b="1" dirty="0" smtClean="0">
                <a:solidFill>
                  <a:srgbClr val="0070C0"/>
                </a:solidFill>
              </a:rPr>
              <a:t>La </a:t>
            </a:r>
            <a:r>
              <a:rPr lang="it-IT" sz="3300" b="1" dirty="0">
                <a:solidFill>
                  <a:srgbClr val="0070C0"/>
                </a:solidFill>
              </a:rPr>
              <a:t>serenità ha tutte le carte in regola perché </a:t>
            </a:r>
            <a:endParaRPr lang="it-IT" sz="3300" b="1" dirty="0" smtClean="0">
              <a:solidFill>
                <a:srgbClr val="0070C0"/>
              </a:solidFill>
            </a:endParaRPr>
          </a:p>
          <a:p>
            <a:r>
              <a:rPr lang="it-IT" sz="3300" b="1" dirty="0" smtClean="0">
                <a:solidFill>
                  <a:srgbClr val="0070C0"/>
                </a:solidFill>
              </a:rPr>
              <a:t>la </a:t>
            </a:r>
            <a:r>
              <a:rPr lang="it-IT" sz="3300" b="1" dirty="0">
                <a:solidFill>
                  <a:srgbClr val="0070C0"/>
                </a:solidFill>
              </a:rPr>
              <a:t>serenità è umanizzante, </a:t>
            </a:r>
            <a:r>
              <a:rPr lang="it-IT" sz="3300" b="1" i="1" dirty="0">
                <a:solidFill>
                  <a:srgbClr val="0070C0"/>
                </a:solidFill>
              </a:rPr>
              <a:t>per natura sua</a:t>
            </a:r>
            <a:r>
              <a:rPr lang="it-IT" sz="3300" b="1" dirty="0">
                <a:solidFill>
                  <a:srgbClr val="0070C0"/>
                </a:solidFill>
              </a:rPr>
              <a:t>!</a:t>
            </a:r>
          </a:p>
          <a:p>
            <a:pPr algn="just"/>
            <a:r>
              <a:rPr lang="it-IT" sz="2800" b="1" dirty="0">
                <a:solidFill>
                  <a:srgbClr val="FF0000"/>
                </a:solidFill>
              </a:rPr>
              <a:t>Liberiamoci dai trabocchetti </a:t>
            </a:r>
            <a:r>
              <a:rPr lang="it-IT" sz="2800" dirty="0">
                <a:solidFill>
                  <a:schemeClr val="tx1"/>
                </a:solidFill>
              </a:rPr>
              <a:t>in cui tanti inciampano con pesanti conseguenze per la serenità.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La </a:t>
            </a:r>
            <a:r>
              <a:rPr lang="it-IT" sz="2800" b="1" dirty="0">
                <a:solidFill>
                  <a:srgbClr val="FF0000"/>
                </a:solidFill>
              </a:rPr>
              <a:t>mente corre </a:t>
            </a:r>
            <a:r>
              <a:rPr lang="it-IT" sz="2800" dirty="0">
                <a:solidFill>
                  <a:schemeClr val="tx1"/>
                </a:solidFill>
              </a:rPr>
              <a:t>immediatamente ai tre trabocchetti più frequenti nei quali cadono i genitori d’oggi.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Occorre saper evitare i trabocchetti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5365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</a:t>
            </a:r>
            <a:r>
              <a:rPr lang="it-IT" b="1" dirty="0" smtClean="0">
                <a:solidFill>
                  <a:srgbClr val="FF0000"/>
                </a:solidFill>
              </a:rPr>
              <a:t>l </a:t>
            </a:r>
            <a:r>
              <a:rPr lang="it-IT" b="1" dirty="0">
                <a:solidFill>
                  <a:srgbClr val="FF0000"/>
                </a:solidFill>
              </a:rPr>
              <a:t>trabocchetto del ‘</a:t>
            </a:r>
            <a:r>
              <a:rPr lang="it-IT" b="1" i="1" dirty="0">
                <a:solidFill>
                  <a:srgbClr val="FF0000"/>
                </a:solidFill>
              </a:rPr>
              <a:t>bambino da manuale</a:t>
            </a:r>
            <a:r>
              <a:rPr lang="it-IT" b="1" dirty="0">
                <a:solidFill>
                  <a:srgbClr val="FF0000"/>
                </a:solidFill>
              </a:rPr>
              <a:t>’.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3600" dirty="0" smtClean="0">
                <a:solidFill>
                  <a:schemeClr val="tx1"/>
                </a:solidFill>
              </a:rPr>
              <a:t>Sul </a:t>
            </a:r>
            <a:r>
              <a:rPr lang="it-IT" sz="3600" dirty="0">
                <a:solidFill>
                  <a:schemeClr val="tx1"/>
                </a:solidFill>
              </a:rPr>
              <a:t>libro di Psicologia è scritto che il piccolo a tre mesi deve fare il primo vero sorriso; al termine dell’anno deve iniziare a parlare; dopo otto minuti dalla pappa, deve fare il </a:t>
            </a:r>
            <a:r>
              <a:rPr lang="it-IT" sz="3600" dirty="0" err="1">
                <a:solidFill>
                  <a:schemeClr val="tx1"/>
                </a:solidFill>
              </a:rPr>
              <a:t>ruttino…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  <a:endParaRPr lang="it-IT" sz="3600" dirty="0" smtClean="0">
              <a:solidFill>
                <a:schemeClr val="tx1"/>
              </a:solidFill>
            </a:endParaRPr>
          </a:p>
          <a:p>
            <a:r>
              <a:rPr lang="it-IT" sz="3600" b="1" dirty="0" smtClean="0">
                <a:solidFill>
                  <a:srgbClr val="0070C0"/>
                </a:solidFill>
              </a:rPr>
              <a:t>“</a:t>
            </a:r>
            <a:r>
              <a:rPr lang="it-IT" sz="3600" b="1" i="1" dirty="0">
                <a:solidFill>
                  <a:srgbClr val="0070C0"/>
                </a:solidFill>
              </a:rPr>
              <a:t>Ma il nostro non si comporta così! </a:t>
            </a:r>
            <a:endParaRPr lang="it-IT" sz="3600" b="1" i="1" dirty="0" smtClean="0">
              <a:solidFill>
                <a:srgbClr val="0070C0"/>
              </a:solidFill>
            </a:endParaRPr>
          </a:p>
          <a:p>
            <a:r>
              <a:rPr lang="it-IT" sz="3600" b="1" i="1" dirty="0" smtClean="0">
                <a:solidFill>
                  <a:srgbClr val="0070C0"/>
                </a:solidFill>
              </a:rPr>
              <a:t>Sarà anormale?</a:t>
            </a:r>
            <a:r>
              <a:rPr lang="it-IT" sz="3600" b="1" dirty="0" smtClean="0">
                <a:solidFill>
                  <a:srgbClr val="0070C0"/>
                </a:solidFill>
              </a:rPr>
              <a:t>”</a:t>
            </a:r>
            <a:endParaRPr lang="it-IT" sz="3600" b="1" dirty="0">
              <a:solidFill>
                <a:srgbClr val="0070C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Primo trabocchetto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9442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I</a:t>
            </a:r>
            <a:r>
              <a:rPr lang="it-IT" sz="3600" b="1" dirty="0" smtClean="0">
                <a:solidFill>
                  <a:srgbClr val="FF0000"/>
                </a:solidFill>
              </a:rPr>
              <a:t>l </a:t>
            </a:r>
            <a:r>
              <a:rPr lang="it-IT" sz="3600" b="1" dirty="0">
                <a:solidFill>
                  <a:srgbClr val="FF0000"/>
                </a:solidFill>
              </a:rPr>
              <a:t>trabocchetto del ‘</a:t>
            </a:r>
            <a:r>
              <a:rPr lang="it-IT" sz="3600" b="1" i="1" dirty="0">
                <a:solidFill>
                  <a:srgbClr val="FF0000"/>
                </a:solidFill>
              </a:rPr>
              <a:t>bambino del vicino</a:t>
            </a:r>
            <a:r>
              <a:rPr lang="it-IT" sz="3600" b="1" dirty="0" smtClean="0">
                <a:solidFill>
                  <a:srgbClr val="FF0000"/>
                </a:solidFill>
              </a:rPr>
              <a:t>’. </a:t>
            </a:r>
          </a:p>
          <a:p>
            <a:pPr algn="just"/>
            <a:r>
              <a:rPr lang="it-IT" sz="3600" i="1" dirty="0" smtClean="0">
                <a:solidFill>
                  <a:schemeClr val="tx1"/>
                </a:solidFill>
              </a:rPr>
              <a:t>“</a:t>
            </a:r>
            <a:r>
              <a:rPr lang="it-IT" sz="3600" i="1" dirty="0">
                <a:solidFill>
                  <a:schemeClr val="tx1"/>
                </a:solidFill>
              </a:rPr>
              <a:t>Quello sì che è bravo! Studia</a:t>
            </a:r>
            <a:r>
              <a:rPr lang="it-IT" sz="3600" i="1" dirty="0" smtClean="0">
                <a:solidFill>
                  <a:schemeClr val="tx1"/>
                </a:solidFill>
              </a:rPr>
              <a:t>, ubbidisce</a:t>
            </a:r>
            <a:r>
              <a:rPr lang="it-IT" sz="3600" i="1" dirty="0">
                <a:solidFill>
                  <a:schemeClr val="tx1"/>
                </a:solidFill>
              </a:rPr>
              <a:t>, aiuta, non come il nostro </a:t>
            </a:r>
            <a:r>
              <a:rPr lang="it-IT" sz="3600" i="1" dirty="0" err="1">
                <a:solidFill>
                  <a:schemeClr val="tx1"/>
                </a:solidFill>
              </a:rPr>
              <a:t>che…</a:t>
            </a:r>
            <a:r>
              <a:rPr lang="it-IT" sz="3600" i="1" dirty="0">
                <a:solidFill>
                  <a:schemeClr val="tx1"/>
                </a:solidFill>
              </a:rPr>
              <a:t>”. </a:t>
            </a: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Secondo trabocchetto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61048"/>
            <a:ext cx="4320480" cy="268324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I</a:t>
            </a:r>
            <a:r>
              <a:rPr lang="it-IT" sz="3600" b="1" dirty="0" smtClean="0">
                <a:solidFill>
                  <a:srgbClr val="FF0000"/>
                </a:solidFill>
              </a:rPr>
              <a:t>l </a:t>
            </a:r>
            <a:r>
              <a:rPr lang="it-IT" sz="3600" b="1" dirty="0">
                <a:solidFill>
                  <a:srgbClr val="FF0000"/>
                </a:solidFill>
              </a:rPr>
              <a:t>trabocchetto del ‘</a:t>
            </a:r>
            <a:r>
              <a:rPr lang="it-IT" sz="3600" b="1" i="1" dirty="0">
                <a:solidFill>
                  <a:srgbClr val="FF0000"/>
                </a:solidFill>
              </a:rPr>
              <a:t>bambino televisivo</a:t>
            </a:r>
            <a:r>
              <a:rPr lang="it-IT" sz="3600" b="1" dirty="0">
                <a:solidFill>
                  <a:srgbClr val="FF0000"/>
                </a:solidFill>
              </a:rPr>
              <a:t>’. </a:t>
            </a:r>
            <a:endParaRPr lang="it-IT" sz="3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3600" dirty="0" smtClean="0">
                <a:solidFill>
                  <a:schemeClr val="tx1"/>
                </a:solidFill>
              </a:rPr>
              <a:t>Il </a:t>
            </a:r>
            <a:r>
              <a:rPr lang="it-IT" sz="3600" dirty="0">
                <a:solidFill>
                  <a:schemeClr val="tx1"/>
                </a:solidFill>
              </a:rPr>
              <a:t>bambino televisivo è </a:t>
            </a:r>
            <a:r>
              <a:rPr lang="it-IT" sz="3600" dirty="0" smtClean="0">
                <a:solidFill>
                  <a:schemeClr val="tx1"/>
                </a:solidFill>
              </a:rPr>
              <a:t>sempre perfetto</a:t>
            </a:r>
            <a:r>
              <a:rPr lang="it-IT" sz="3600" dirty="0">
                <a:solidFill>
                  <a:schemeClr val="tx1"/>
                </a:solidFill>
              </a:rPr>
              <a:t>: intelligente, biondo, non suda mai, non fa capricci. “</a:t>
            </a:r>
            <a:r>
              <a:rPr lang="it-IT" sz="3600" i="1" dirty="0">
                <a:solidFill>
                  <a:schemeClr val="tx1"/>
                </a:solidFill>
              </a:rPr>
              <a:t>Il nostro, invece, è un disastro</a:t>
            </a:r>
            <a:r>
              <a:rPr lang="it-IT" sz="3600" i="1" dirty="0" smtClean="0">
                <a:solidFill>
                  <a:schemeClr val="tx1"/>
                </a:solidFill>
              </a:rPr>
              <a:t>!</a:t>
            </a:r>
            <a:r>
              <a:rPr lang="it-IT" sz="3600" dirty="0" smtClean="0">
                <a:solidFill>
                  <a:schemeClr val="tx1"/>
                </a:solidFill>
              </a:rPr>
              <a:t>”</a:t>
            </a: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31/05/2020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0904-C6F9-4AF4-888A-4B65DBCDE5B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Terzo trabocchetto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293096"/>
            <a:ext cx="3528392" cy="234798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0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866527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LA SERENITA’ E LA GIOIA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1105</Words>
  <Application>Microsoft Office PowerPoint</Application>
  <PresentationFormat>Presentazione su schermo (4:3)</PresentationFormat>
  <Paragraphs>128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LA SERENITA’ E LA GIOIA</vt:lpstr>
      <vt:lpstr>Diapositiva 2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  <vt:lpstr>LA SERENITA’ E LA GIOIA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SERENITA’ E LA GIOIA</dc:title>
  <dc:creator>Francesco Cannizzaro</dc:creator>
  <cp:lastModifiedBy>Master</cp:lastModifiedBy>
  <cp:revision>15</cp:revision>
  <dcterms:created xsi:type="dcterms:W3CDTF">2020-05-31T09:47:30Z</dcterms:created>
  <dcterms:modified xsi:type="dcterms:W3CDTF">2020-06-01T08:33:26Z</dcterms:modified>
</cp:coreProperties>
</file>